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8" r:id="rId2"/>
    <p:sldId id="261" r:id="rId3"/>
  </p:sldIdLst>
  <p:sldSz cx="7559675" cy="10691813"/>
  <p:notesSz cx="6858000" cy="9144000"/>
  <p:embeddedFontLst>
    <p:embeddedFont>
      <p:font typeface="Lato" panose="020F0502020204030203" pitchFamily="34" charset="0"/>
      <p:regular r:id="rId4"/>
      <p:bold r:id="rId5"/>
    </p:embeddedFont>
    <p:embeddedFont>
      <p:font typeface="Lato Light" panose="020F0502020204030203" pitchFamily="34" charset="0"/>
      <p:regular r:id="rId6"/>
    </p:embeddedFont>
    <p:embeddedFont>
      <p:font typeface="Montserrat" panose="00000500000000000000" pitchFamily="2" charset="-52"/>
      <p:regular r:id="rId7"/>
      <p:bold r:id="rId8"/>
      <p:italic r:id="rId9"/>
      <p:boldItalic r:id="rId10"/>
    </p:embeddedFont>
    <p:embeddedFont>
      <p:font typeface="Montserrat ExtraBold" panose="00000900000000000000" pitchFamily="2" charset="-52"/>
      <p:bold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2828"/>
    <a:srgbClr val="F9B500"/>
    <a:srgbClr val="EBC984"/>
    <a:srgbClr val="DDA028"/>
    <a:srgbClr val="CF8B2D"/>
    <a:srgbClr val="F7F7F7"/>
    <a:srgbClr val="BAC77A"/>
    <a:srgbClr val="FFFFFF"/>
    <a:srgbClr val="F58356"/>
    <a:srgbClr val="184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0" autoAdjust="0"/>
    <p:restoredTop sz="94660"/>
  </p:normalViewPr>
  <p:slideViewPr>
    <p:cSldViewPr snapToGrid="0">
      <p:cViewPr>
        <p:scale>
          <a:sx n="100" d="100"/>
          <a:sy n="100" d="100"/>
        </p:scale>
        <p:origin x="1421" y="-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296E-73BD-44B2-BAB4-5DC5368AF6AE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92-D9E8-41A1-9D38-B025AA03A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3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296E-73BD-44B2-BAB4-5DC5368AF6AE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92-D9E8-41A1-9D38-B025AA03A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43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296E-73BD-44B2-BAB4-5DC5368AF6AE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92-D9E8-41A1-9D38-B025AA03A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13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296E-73BD-44B2-BAB4-5DC5368AF6AE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92-D9E8-41A1-9D38-B025AA03A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6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296E-73BD-44B2-BAB4-5DC5368AF6AE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92-D9E8-41A1-9D38-B025AA03A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2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296E-73BD-44B2-BAB4-5DC5368AF6AE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92-D9E8-41A1-9D38-B025AA03A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7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296E-73BD-44B2-BAB4-5DC5368AF6AE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92-D9E8-41A1-9D38-B025AA03A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2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296E-73BD-44B2-BAB4-5DC5368AF6AE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92-D9E8-41A1-9D38-B025AA03A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3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296E-73BD-44B2-BAB4-5DC5368AF6AE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92-D9E8-41A1-9D38-B025AA03A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2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296E-73BD-44B2-BAB4-5DC5368AF6AE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92-D9E8-41A1-9D38-B025AA03A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4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296E-73BD-44B2-BAB4-5DC5368AF6AE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7D92-D9E8-41A1-9D38-B025AA03A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6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3296E-73BD-44B2-BAB4-5DC5368AF6AE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A7D92-D9E8-41A1-9D38-B025AA03A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6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hyperlink" Target="https://go.2gis.com/2f8ym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0.svg"/><Relationship Id="rId5" Type="http://schemas.openxmlformats.org/officeDocument/2006/relationships/image" Target="../media/image4.png"/><Relationship Id="rId15" Type="http://schemas.openxmlformats.org/officeDocument/2006/relationships/hyperlink" Target="https://sklad-khranenie.kz/" TargetMode="External"/><Relationship Id="rId23" Type="http://schemas.openxmlformats.org/officeDocument/2006/relationships/image" Target="../media/image19.png"/><Relationship Id="rId10" Type="http://schemas.openxmlformats.org/officeDocument/2006/relationships/image" Target="../media/image9.svg"/><Relationship Id="rId19" Type="http://schemas.openxmlformats.org/officeDocument/2006/relationships/image" Target="../media/image17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hyperlink" Target="https://sklad-khranenie.kz/kz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reworkerKZ" TargetMode="External"/><Relationship Id="rId13" Type="http://schemas.openxmlformats.org/officeDocument/2006/relationships/image" Target="../media/image28.svg"/><Relationship Id="rId18" Type="http://schemas.openxmlformats.org/officeDocument/2006/relationships/image" Target="../media/image16.png"/><Relationship Id="rId3" Type="http://schemas.openxmlformats.org/officeDocument/2006/relationships/image" Target="../media/image22.svg"/><Relationship Id="rId21" Type="http://schemas.openxmlformats.org/officeDocument/2006/relationships/hyperlink" Target="https://go.2gis.com/2f8ym" TargetMode="External"/><Relationship Id="rId7" Type="http://schemas.openxmlformats.org/officeDocument/2006/relationships/hyperlink" Target="https://instagram.com/reworker.kz" TargetMode="External"/><Relationship Id="rId12" Type="http://schemas.openxmlformats.org/officeDocument/2006/relationships/image" Target="../media/image27.png"/><Relationship Id="rId17" Type="http://schemas.openxmlformats.org/officeDocument/2006/relationships/image" Target="../media/image15.svg"/><Relationship Id="rId2" Type="http://schemas.openxmlformats.org/officeDocument/2006/relationships/image" Target="../media/image21.png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6.svg"/><Relationship Id="rId5" Type="http://schemas.openxmlformats.org/officeDocument/2006/relationships/image" Target="../media/image23.pn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openxmlformats.org/officeDocument/2006/relationships/image" Target="../media/image17.png"/><Relationship Id="rId4" Type="http://schemas.openxmlformats.org/officeDocument/2006/relationships/hyperlink" Target="https://www.facebook.com/reworker.kz" TargetMode="External"/><Relationship Id="rId9" Type="http://schemas.openxmlformats.org/officeDocument/2006/relationships/hyperlink" Target="https://sklad-khranenie.kz/" TargetMode="External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9C3B480-744C-4CD0-938F-67E566A4E7E2}"/>
              </a:ext>
            </a:extLst>
          </p:cNvPr>
          <p:cNvSpPr/>
          <p:nvPr/>
        </p:nvSpPr>
        <p:spPr>
          <a:xfrm flipV="1">
            <a:off x="0" y="3179469"/>
            <a:ext cx="7559675" cy="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06256F-0BC0-4DFE-B39C-9B9C7EA84987}"/>
              </a:ext>
            </a:extLst>
          </p:cNvPr>
          <p:cNvSpPr txBox="1"/>
          <p:nvPr/>
        </p:nvSpPr>
        <p:spPr>
          <a:xfrm>
            <a:off x="2226112" y="2949511"/>
            <a:ext cx="3100763" cy="43088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2200" b="1" dirty="0">
                <a:solidFill>
                  <a:schemeClr val="accent1"/>
                </a:solidFill>
                <a:effectLst/>
                <a:latin typeface="Montserrat ExtraBold" panose="00000900000000000000" pitchFamily="2" charset="-52"/>
                <a:ea typeface="DejaVu Sans" panose="020B0603030804020204" pitchFamily="34" charset="0"/>
                <a:cs typeface="DejaVu Sans" panose="020B0603030804020204" pitchFamily="34" charset="0"/>
              </a:rPr>
              <a:t>ТАРИФЫ без НДС </a:t>
            </a:r>
            <a:endParaRPr lang="en-US" sz="2200" dirty="0">
              <a:solidFill>
                <a:schemeClr val="accent1"/>
              </a:solidFill>
              <a:effectLst/>
              <a:latin typeface="Montserrat ExtraBold" panose="00000900000000000000" pitchFamily="2" charset="-52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90003605-DF8D-47C8-ADF3-C5FD20F83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917418"/>
              </p:ext>
            </p:extLst>
          </p:nvPr>
        </p:nvGraphicFramePr>
        <p:xfrm>
          <a:off x="432360" y="4921370"/>
          <a:ext cx="6688269" cy="5436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067">
                  <a:extLst>
                    <a:ext uri="{9D8B030D-6E8A-4147-A177-3AD203B41FA5}">
                      <a16:colId xmlns:a16="http://schemas.microsoft.com/office/drawing/2014/main" val="3481640930"/>
                    </a:ext>
                  </a:extLst>
                </a:gridCol>
                <a:gridCol w="1672067">
                  <a:extLst>
                    <a:ext uri="{9D8B030D-6E8A-4147-A177-3AD203B41FA5}">
                      <a16:colId xmlns:a16="http://schemas.microsoft.com/office/drawing/2014/main" val="62724464"/>
                    </a:ext>
                  </a:extLst>
                </a:gridCol>
                <a:gridCol w="1672067">
                  <a:extLst>
                    <a:ext uri="{9D8B030D-6E8A-4147-A177-3AD203B41FA5}">
                      <a16:colId xmlns:a16="http://schemas.microsoft.com/office/drawing/2014/main" val="2813557938"/>
                    </a:ext>
                  </a:extLst>
                </a:gridCol>
                <a:gridCol w="1005579">
                  <a:extLst>
                    <a:ext uri="{9D8B030D-6E8A-4147-A177-3AD203B41FA5}">
                      <a16:colId xmlns:a16="http://schemas.microsoft.com/office/drawing/2014/main" val="2306597843"/>
                    </a:ext>
                  </a:extLst>
                </a:gridCol>
                <a:gridCol w="666489">
                  <a:extLst>
                    <a:ext uri="{9D8B030D-6E8A-4147-A177-3AD203B41FA5}">
                      <a16:colId xmlns:a16="http://schemas.microsoft.com/office/drawing/2014/main" val="103579236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ru-RU" sz="1400" dirty="0"/>
                        <a:t>Приемка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Отгрузка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Хранение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dirty="0"/>
                        <a:t>Доставка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2009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960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540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2000" b="1" i="0" u="none" strike="noStrike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700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237228"/>
                  </a:ext>
                </a:extLst>
              </a:tr>
              <a:tr h="2880643">
                <a:tc rowSpan="2">
                  <a:txBody>
                    <a:bodyPr/>
                    <a:lstStyle/>
                    <a:p>
                      <a:r>
                        <a:rPr lang="ru-RU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Приемка </a:t>
                      </a:r>
                      <a:r>
                        <a:rPr lang="ru-RU" sz="1100" b="1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одного </a:t>
                      </a:r>
                    </a:p>
                    <a:p>
                      <a:r>
                        <a:rPr lang="ru-RU" sz="1100" b="1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товара </a:t>
                      </a:r>
                      <a:r>
                        <a:rPr lang="ru-RU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уникальным штрих кодом</a:t>
                      </a:r>
                      <a:endParaRPr lang="ru-RU" sz="11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Отгрузка со склада фулфилмента </a:t>
                      </a:r>
                    </a:p>
                    <a:p>
                      <a:r>
                        <a:rPr lang="ru-RU" sz="1100" b="1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заказа:</a:t>
                      </a:r>
                    </a:p>
                    <a:p>
                      <a:endParaRPr lang="ru-RU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единица товара</a:t>
                      </a:r>
                    </a:p>
                    <a:p>
                      <a:r>
                        <a:rPr lang="ru-RU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заказе</a:t>
                      </a:r>
                    </a:p>
                    <a:p>
                      <a:pPr marL="92075" indent="-92075">
                        <a:spcBef>
                          <a:spcPts val="4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сборка заказа</a:t>
                      </a:r>
                    </a:p>
                    <a:p>
                      <a:pPr marL="92075" indent="-92075">
                        <a:spcBef>
                          <a:spcPts val="4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упаковка</a:t>
                      </a:r>
                    </a:p>
                    <a:p>
                      <a:pPr marL="92075" indent="-92075">
                        <a:spcBef>
                          <a:spcPts val="4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упаковочный материал</a:t>
                      </a:r>
                    </a:p>
                    <a:p>
                      <a:pPr marL="92075" indent="-92075">
                        <a:spcBef>
                          <a:spcPts val="4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dk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доупаковочный</a:t>
                      </a: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 материал</a:t>
                      </a:r>
                    </a:p>
                    <a:p>
                      <a:pPr marL="92075" indent="-92075">
                        <a:spcBef>
                          <a:spcPts val="4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присвоение                            и нанесение штрих кода (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dk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стикеровка</a:t>
                      </a: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)</a:t>
                      </a:r>
                    </a:p>
                    <a:p>
                      <a:pPr marL="92075" indent="-92075">
                        <a:spcBef>
                          <a:spcPts val="4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передача заказа                 на доставку</a:t>
                      </a:r>
                    </a:p>
                    <a:p>
                      <a:endParaRPr lang="ru-RU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Каждая последующая единица товара в заказе</a:t>
                      </a:r>
                    </a:p>
                    <a:p>
                      <a:r>
                        <a:rPr lang="ru-RU" sz="1000" b="0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120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r>
                        <a:rPr lang="ru-RU" sz="1000" b="0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000" b="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день хранения </a:t>
                      </a:r>
                    </a:p>
                    <a:p>
                      <a:r>
                        <a:rPr lang="ru-RU" sz="1100" b="1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за 1 м</a:t>
                      </a:r>
                      <a:r>
                        <a:rPr lang="ru-RU" sz="1100" b="1" i="0" u="none" strike="noStrike" kern="1200" baseline="300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100" b="1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(мы измерим Ваши товары, суммируем общий объем,  а вы будете платить только за реально занимаемое место на складе)</a:t>
                      </a:r>
                    </a:p>
                    <a:p>
                      <a:endParaRPr lang="ru-RU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1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0,5 м</a:t>
                      </a:r>
                      <a:r>
                        <a:rPr lang="ru-RU" sz="1000" b="1" i="0" u="none" strike="noStrike" kern="1200" baseline="300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00" b="1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минимальный объем, </a:t>
                      </a:r>
                    </a:p>
                    <a:p>
                      <a:endParaRPr lang="ru-RU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минимальная ставка </a:t>
                      </a:r>
                    </a:p>
                    <a:p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хранение </a:t>
                      </a:r>
                    </a:p>
                    <a:p>
                      <a:r>
                        <a:rPr lang="ru-RU" sz="1000" b="1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8 100 </a:t>
                      </a:r>
                      <a:r>
                        <a:rPr lang="ru-RU" sz="1000" b="1" i="0" u="none" strike="noStrike" kern="1200" baseline="0" dirty="0" err="1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r>
                        <a:rPr lang="ru-RU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 месяц или </a:t>
                      </a:r>
                    </a:p>
                    <a:p>
                      <a:r>
                        <a:rPr lang="ru-RU" sz="1000" b="1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270 </a:t>
                      </a:r>
                      <a:r>
                        <a:rPr lang="ru-RU" sz="1000" b="1" i="0" u="none" strike="noStrike" kern="1200" baseline="0" dirty="0" err="1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тг</a:t>
                      </a:r>
                      <a:r>
                        <a:rPr lang="ru-RU" sz="1000" b="1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день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Доставка и сдача </a:t>
                      </a:r>
                    </a:p>
                    <a:p>
                      <a:r>
                        <a:rPr lang="ru-RU" sz="1100" b="1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одного заказа </a:t>
                      </a:r>
                      <a:r>
                        <a:rPr lang="ru-RU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нашими силами в режиме</a:t>
                      </a:r>
                    </a:p>
                    <a:p>
                      <a:r>
                        <a:rPr lang="ru-RU" sz="1100" b="1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склад-склад </a:t>
                      </a:r>
                    </a:p>
                    <a:p>
                      <a:r>
                        <a:rPr lang="ru-RU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маркетплейсов</a:t>
                      </a:r>
                      <a:endParaRPr lang="ru-RU" sz="1000" b="0" i="0" u="none" strike="noStrike" kern="1200" baseline="0" dirty="0">
                        <a:solidFill>
                          <a:schemeClr val="dk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endParaRPr lang="ru-RU" sz="1000" b="0" i="0" u="none" strike="noStrike" kern="1200" baseline="0" dirty="0">
                        <a:solidFill>
                          <a:schemeClr val="dk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endParaRPr lang="ru-RU" sz="1000" b="0" i="0" u="none" strike="noStrike" kern="1200" baseline="0" dirty="0">
                        <a:solidFill>
                          <a:schemeClr val="dk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endParaRPr lang="ru-RU" sz="1000" b="0" i="0" u="none" strike="noStrike" kern="1200" baseline="0" dirty="0">
                        <a:solidFill>
                          <a:schemeClr val="dk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endParaRPr lang="ru-RU" sz="1000" b="0" i="0" u="none" strike="noStrike" kern="1200" baseline="0" dirty="0">
                        <a:solidFill>
                          <a:schemeClr val="dk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endParaRPr lang="ru-RU" sz="1000" b="0" i="0" u="none" strike="noStrike" kern="1200" baseline="0" dirty="0">
                        <a:solidFill>
                          <a:schemeClr val="dk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сроком не позднее </a:t>
                      </a:r>
                    </a:p>
                    <a:p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 часов в будние дни </a:t>
                      </a:r>
                    </a:p>
                    <a:p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72 часов </a:t>
                      </a:r>
                    </a:p>
                    <a:p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выходные дни </a:t>
                      </a:r>
                    </a:p>
                    <a:p>
                      <a:r>
                        <a:rPr lang="ru-RU" sz="1000" b="0" i="0" u="none" strike="noStrike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(если заказ в пятницу </a:t>
                      </a:r>
                    </a:p>
                    <a:p>
                      <a:r>
                        <a:rPr lang="ru-RU" sz="1000" b="0" i="0" u="none" strike="noStrike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после 17:00, суббота –доставка в воскресенье) </a:t>
                      </a:r>
                    </a:p>
                    <a:p>
                      <a:endParaRPr lang="ru-RU" sz="1000" b="0" i="0" u="none" strike="noStrike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endParaRPr lang="ru-RU" sz="1000" b="0" i="0" u="none" strike="noStrike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момента поступления заказа </a:t>
                      </a:r>
                      <a:r>
                        <a:rPr lang="ru-RU" sz="1000" b="1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в нашу систему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204135"/>
                  </a:ext>
                </a:extLst>
              </a:tr>
              <a:tr h="1188000">
                <a:tc vMerge="1"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3 кг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7 кг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10 кг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15 кг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15 до 30 кг</a:t>
                      </a:r>
                      <a:endParaRPr lang="ru-RU" sz="1000" b="0" dirty="0"/>
                    </a:p>
                  </a:txBody>
                  <a:tcPr marR="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1 200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1 500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4 000</a:t>
                      </a:r>
                      <a:endParaRPr lang="ru-RU" sz="10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2593"/>
                  </a:ext>
                </a:extLst>
              </a:tr>
            </a:tbl>
          </a:graphicData>
        </a:graphic>
      </p:graphicFrame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8558E4A-640F-4D78-B9F9-BDB2AD277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04" y="6773068"/>
            <a:ext cx="742067" cy="21288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0C36ECB-D59E-4D55-823B-7385FCF15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1918" y="6787215"/>
            <a:ext cx="828076" cy="19380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7907F1F-8C4B-458B-B98C-A278E062F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30403" y="7052396"/>
            <a:ext cx="544548" cy="11926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2F289AC-0845-489E-A689-A662817BA7F9}"/>
              </a:ext>
            </a:extLst>
          </p:cNvPr>
          <p:cNvGrpSpPr/>
          <p:nvPr/>
        </p:nvGrpSpPr>
        <p:grpSpPr>
          <a:xfrm>
            <a:off x="549751" y="4395149"/>
            <a:ext cx="5416852" cy="396000"/>
            <a:chOff x="549751" y="3251424"/>
            <a:chExt cx="5416852" cy="39600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5175E3F5-8624-430A-A421-4552118A5D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71026" t="11752" r="22635" b="83619"/>
            <a:stretch/>
          </p:blipFill>
          <p:spPr>
            <a:xfrm>
              <a:off x="2224976" y="3269424"/>
              <a:ext cx="348604" cy="36000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9DA59BC4-C15D-4E90-901C-F9EDADC0D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06603" y="3269424"/>
              <a:ext cx="360000" cy="360000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A454D399-746B-4238-BBB2-F4FFC53E7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9751" y="3269424"/>
              <a:ext cx="360000" cy="360000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12C69F46-53E3-4BBF-B5B7-2CD5ECA18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883653" y="3251424"/>
              <a:ext cx="396000" cy="396000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4107876-5E60-4ADF-B2DB-22B0CA36B789}"/>
              </a:ext>
            </a:extLst>
          </p:cNvPr>
          <p:cNvGrpSpPr/>
          <p:nvPr/>
        </p:nvGrpSpPr>
        <p:grpSpPr>
          <a:xfrm>
            <a:off x="432360" y="186036"/>
            <a:ext cx="7088580" cy="2445167"/>
            <a:chOff x="432360" y="186036"/>
            <a:chExt cx="7088580" cy="2445167"/>
          </a:xfrm>
        </p:grpSpPr>
        <p:sp>
          <p:nvSpPr>
            <p:cNvPr id="9" name="Прямоугольник: скругленные углы 8">
              <a:hlinkClick r:id="rId15"/>
              <a:extLst>
                <a:ext uri="{FF2B5EF4-FFF2-40B4-BE49-F238E27FC236}">
                  <a16:creationId xmlns:a16="http://schemas.microsoft.com/office/drawing/2014/main" id="{40A29DB1-4880-4FE5-B81E-FE86B1499A03}"/>
                </a:ext>
              </a:extLst>
            </p:cNvPr>
            <p:cNvSpPr/>
            <p:nvPr/>
          </p:nvSpPr>
          <p:spPr>
            <a:xfrm>
              <a:off x="3877743" y="2400677"/>
              <a:ext cx="1852498" cy="2289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id="{B9E27AAB-771B-4518-85B9-BBD706CDFE82}"/>
                </a:ext>
              </a:extLst>
            </p:cNvPr>
            <p:cNvSpPr txBox="1">
              <a:spLocks/>
            </p:cNvSpPr>
            <p:nvPr/>
          </p:nvSpPr>
          <p:spPr>
            <a:xfrm>
              <a:off x="4066338" y="186036"/>
              <a:ext cx="3454602" cy="1101333"/>
            </a:xfrm>
            <a:prstGeom prst="rect">
              <a:avLst/>
            </a:prstGeom>
          </p:spPr>
          <p:txBody>
            <a:bodyPr vert="horz" lIns="98694" tIns="49347" rIns="98694" bIns="49347" rtlCol="0" anchor="t">
              <a:normAutofit/>
            </a:bodyPr>
            <a:lstStyle>
              <a:lvl1pPr algn="ctr" defTabSz="56698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72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ru-RU" sz="900" b="1" dirty="0">
                  <a:solidFill>
                    <a:schemeClr val="accent1"/>
                  </a:solidFill>
                  <a:effectLst/>
                  <a:latin typeface="+mn-lt"/>
                  <a:ea typeface="Times New Roman" panose="02020603050405020304" pitchFamily="18" charset="0"/>
                  <a:cs typeface="Tahoma" panose="020B0604030504040204" pitchFamily="34" charset="0"/>
                </a:rPr>
                <a:t>ТОО «РЕВОРКЕР.КЗ»</a:t>
              </a:r>
            </a:p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ru-RU" sz="900" b="1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Tahoma" panose="020B0604030504040204" pitchFamily="34" charset="0"/>
                </a:rPr>
                <a:t>БИН 170940015310</a:t>
              </a:r>
            </a:p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ru-RU" sz="900" b="1" u="sng" dirty="0">
                  <a:solidFill>
                    <a:schemeClr val="accent1"/>
                  </a:solidFill>
                  <a:effectLst/>
                  <a:latin typeface="+mn-lt"/>
                  <a:ea typeface="Times New Roman" panose="02020603050405020304" pitchFamily="18" charset="0"/>
                  <a:cs typeface="Tahoma" panose="020B0604030504040204" pitchFamily="34" charset="0"/>
                </a:rPr>
                <a:t>Юридический адрес:</a:t>
              </a:r>
            </a:p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9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Tahoma" panose="020B0604030504040204" pitchFamily="34" charset="0"/>
                </a:rPr>
                <a:t>Республика Казахстан, 010000, город Нур-Султан, ‘район Алматы, улица А 184, здание 5</a:t>
              </a:r>
            </a:p>
          </p:txBody>
        </p:sp>
        <p:pic>
          <p:nvPicPr>
            <p:cNvPr id="12" name="Рисунок 36">
              <a:extLst>
                <a:ext uri="{FF2B5EF4-FFF2-40B4-BE49-F238E27FC236}">
                  <a16:creationId xmlns:a16="http://schemas.microsoft.com/office/drawing/2014/main" id="{26F455F9-7291-4DB3-A4D8-20152844F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859743" y="635325"/>
              <a:ext cx="216000" cy="216000"/>
            </a:xfrm>
            <a:prstGeom prst="rect">
              <a:avLst/>
            </a:prstGeom>
          </p:spPr>
        </p:pic>
        <p:pic>
          <p:nvPicPr>
            <p:cNvPr id="34" name="Рисунок 36">
              <a:extLst>
                <a:ext uri="{FF2B5EF4-FFF2-40B4-BE49-F238E27FC236}">
                  <a16:creationId xmlns:a16="http://schemas.microsoft.com/office/drawing/2014/main" id="{10F223E5-5053-432E-B59E-727985DC1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859743" y="1293420"/>
              <a:ext cx="216000" cy="21600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2BB97B0-EC80-4874-8D53-37AA4F443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35"/>
            <a:stretch/>
          </p:blipFill>
          <p:spPr>
            <a:xfrm>
              <a:off x="432360" y="202178"/>
              <a:ext cx="2095500" cy="1194487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A53C2DD-FE5E-4D2B-BD87-30213AA0A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877743" y="1843924"/>
              <a:ext cx="216000" cy="216000"/>
            </a:xfrm>
            <a:prstGeom prst="rect">
              <a:avLst/>
            </a:prstGeom>
          </p:spPr>
        </p:pic>
        <p:sp>
          <p:nvSpPr>
            <p:cNvPr id="22" name="TextBox 21">
              <a:hlinkClick r:id="rId15"/>
              <a:extLst>
                <a:ext uri="{FF2B5EF4-FFF2-40B4-BE49-F238E27FC236}">
                  <a16:creationId xmlns:a16="http://schemas.microsoft.com/office/drawing/2014/main" id="{89E19DBF-6A6E-45FE-A85E-849DC60100BC}"/>
                </a:ext>
              </a:extLst>
            </p:cNvPr>
            <p:cNvSpPr txBox="1"/>
            <p:nvPr/>
          </p:nvSpPr>
          <p:spPr>
            <a:xfrm>
              <a:off x="4075743" y="2384982"/>
              <a:ext cx="1589727" cy="24622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US" sz="1000" dirty="0">
                  <a:solidFill>
                    <a:schemeClr val="accent2"/>
                  </a:solidFill>
                </a:rPr>
                <a:t>sklad-khranenie.kz/kz</a:t>
              </a:r>
              <a:endParaRPr lang="ru-RU" sz="1000" dirty="0">
                <a:solidFill>
                  <a:schemeClr val="accent2"/>
                </a:solidFill>
              </a:endParaRPr>
            </a:p>
          </p:txBody>
        </p:sp>
        <p:sp>
          <p:nvSpPr>
            <p:cNvPr id="24" name="Заголовок 1">
              <a:hlinkClick r:id="rId21"/>
              <a:extLst>
                <a:ext uri="{FF2B5EF4-FFF2-40B4-BE49-F238E27FC236}">
                  <a16:creationId xmlns:a16="http://schemas.microsoft.com/office/drawing/2014/main" id="{D091BAA2-BCEA-41F8-A95D-B768B2D9A8A8}"/>
                </a:ext>
              </a:extLst>
            </p:cNvPr>
            <p:cNvSpPr txBox="1">
              <a:spLocks/>
            </p:cNvSpPr>
            <p:nvPr/>
          </p:nvSpPr>
          <p:spPr>
            <a:xfrm>
              <a:off x="4066338" y="1287369"/>
              <a:ext cx="3454602" cy="495235"/>
            </a:xfrm>
            <a:prstGeom prst="rect">
              <a:avLst/>
            </a:prstGeom>
          </p:spPr>
          <p:txBody>
            <a:bodyPr vert="horz" lIns="98694" tIns="49347" rIns="98694" bIns="49347" rtlCol="0" anchor="t">
              <a:normAutofit/>
            </a:bodyPr>
            <a:lstStyle>
              <a:lvl1pPr algn="ctr" defTabSz="56698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72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ru-RU" sz="900" b="1" u="sng" dirty="0">
                  <a:solidFill>
                    <a:schemeClr val="accent1"/>
                  </a:solidFill>
                  <a:effectLst/>
                  <a:latin typeface="+mn-lt"/>
                  <a:ea typeface="Times New Roman" panose="02020603050405020304" pitchFamily="18" charset="0"/>
                  <a:cs typeface="Tahoma" panose="020B0604030504040204" pitchFamily="34" charset="0"/>
                </a:rPr>
                <a:t>Фактический адрес:</a:t>
              </a:r>
            </a:p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ru-RU" sz="9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Tahoma" panose="020B0604030504040204" pitchFamily="34" charset="0"/>
                </a:rPr>
                <a:t>Республика Казахстан, 010000, </a:t>
              </a:r>
              <a:r>
                <a:rPr lang="ru-RU" sz="900" dirty="0" err="1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Tahoma" panose="020B0604030504040204" pitchFamily="34" charset="0"/>
                </a:rPr>
                <a:t>Өндіріс</a:t>
              </a:r>
              <a:r>
                <a:rPr lang="ru-RU" sz="9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Tahoma" panose="020B0604030504040204" pitchFamily="34" charset="0"/>
                </a:rPr>
                <a:t>, 45, Нур-Султан</a:t>
              </a:r>
            </a:p>
          </p:txBody>
        </p:sp>
        <p:sp>
          <p:nvSpPr>
            <p:cNvPr id="25" name="Заголовок 1">
              <a:extLst>
                <a:ext uri="{FF2B5EF4-FFF2-40B4-BE49-F238E27FC236}">
                  <a16:creationId xmlns:a16="http://schemas.microsoft.com/office/drawing/2014/main" id="{FCE7FA2F-F9DF-4163-8AEE-A8894AA58200}"/>
                </a:ext>
              </a:extLst>
            </p:cNvPr>
            <p:cNvSpPr txBox="1">
              <a:spLocks/>
            </p:cNvSpPr>
            <p:nvPr/>
          </p:nvSpPr>
          <p:spPr>
            <a:xfrm>
              <a:off x="4066338" y="1826991"/>
              <a:ext cx="3454602" cy="492681"/>
            </a:xfrm>
            <a:prstGeom prst="rect">
              <a:avLst/>
            </a:prstGeom>
          </p:spPr>
          <p:txBody>
            <a:bodyPr vert="horz" lIns="98694" tIns="49347" rIns="98694" bIns="49347" rtlCol="0" anchor="t">
              <a:normAutofit/>
            </a:bodyPr>
            <a:lstStyle>
              <a:lvl1pPr algn="ctr" defTabSz="56698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72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ru-RU" sz="900" b="1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Tahoma" panose="020B0604030504040204" pitchFamily="34" charset="0"/>
                </a:rPr>
                <a:t>+7‒747‒504‒35‒05</a:t>
              </a:r>
            </a:p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ru-RU" sz="900" b="1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Tahoma" panose="020B0604030504040204" pitchFamily="34" charset="0"/>
                </a:rPr>
                <a:t>+7‒775‒575‒74‒99</a:t>
              </a:r>
              <a:endParaRPr lang="ru-RU" sz="900" b="1" dirty="0">
                <a:latin typeface="+mn-lt"/>
                <a:ea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sp>
        <p:nvSpPr>
          <p:cNvPr id="2" name="Прямоугольник: скругленные углы 1">
            <a:hlinkClick r:id="rId22"/>
            <a:extLst>
              <a:ext uri="{FF2B5EF4-FFF2-40B4-BE49-F238E27FC236}">
                <a16:creationId xmlns:a16="http://schemas.microsoft.com/office/drawing/2014/main" id="{5363CACB-FAE6-4B62-BF3F-984FF87D1CA9}"/>
              </a:ext>
            </a:extLst>
          </p:cNvPr>
          <p:cNvSpPr/>
          <p:nvPr/>
        </p:nvSpPr>
        <p:spPr>
          <a:xfrm>
            <a:off x="2749316" y="3527588"/>
            <a:ext cx="2054676" cy="334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ea typeface="DejaVu Sans" panose="020B0603030804020204" pitchFamily="34" charset="0"/>
                <a:cs typeface="DejaVu Sans" panose="020B0603030804020204" pitchFamily="34" charset="0"/>
              </a:rPr>
              <a:t>К</a:t>
            </a:r>
            <a:r>
              <a:rPr lang="ru-RU" sz="1200" dirty="0">
                <a:solidFill>
                  <a:schemeClr val="bg1"/>
                </a:solidFill>
                <a:effectLst/>
                <a:ea typeface="DejaVu Sans" panose="020B0603030804020204" pitchFamily="34" charset="0"/>
                <a:cs typeface="DejaVu Sans" panose="020B0603030804020204" pitchFamily="34" charset="0"/>
              </a:rPr>
              <a:t>алькулятор услуг</a:t>
            </a:r>
          </a:p>
        </p:txBody>
      </p:sp>
      <p:pic>
        <p:nvPicPr>
          <p:cNvPr id="27" name="Рисунок 26">
            <a:hlinkClick r:id="rId22"/>
            <a:extLst>
              <a:ext uri="{FF2B5EF4-FFF2-40B4-BE49-F238E27FC236}">
                <a16:creationId xmlns:a16="http://schemas.microsoft.com/office/drawing/2014/main" id="{13098F5C-28B2-4E4F-B0A2-E66BB2D3FCE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606302">
            <a:off x="2446855" y="3619634"/>
            <a:ext cx="253448" cy="25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9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002975CB-F613-46A5-B5E5-9B790D2E9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144175"/>
              </p:ext>
            </p:extLst>
          </p:nvPr>
        </p:nvGraphicFramePr>
        <p:xfrm>
          <a:off x="432359" y="476677"/>
          <a:ext cx="6688267" cy="487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2260">
                  <a:extLst>
                    <a:ext uri="{9D8B030D-6E8A-4147-A177-3AD203B41FA5}">
                      <a16:colId xmlns:a16="http://schemas.microsoft.com/office/drawing/2014/main" val="354189644"/>
                    </a:ext>
                  </a:extLst>
                </a:gridCol>
                <a:gridCol w="636007">
                  <a:extLst>
                    <a:ext uri="{9D8B030D-6E8A-4147-A177-3AD203B41FA5}">
                      <a16:colId xmlns:a16="http://schemas.microsoft.com/office/drawing/2014/main" val="318814867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Возврат от клиента(получателя) невыкупленного заказа</a:t>
                      </a:r>
                    </a:p>
                  </a:txBody>
                  <a:tcPr marL="252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992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chemeClr val="tx1"/>
                          </a:solidFill>
                        </a:rPr>
                        <a:t>Разкомплектовка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 1 позиция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в заказе и размещение на полке/внесение в систему</a:t>
                      </a:r>
                    </a:p>
                  </a:txBody>
                  <a:tcPr marL="252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>
                          <a:solidFill>
                            <a:schemeClr val="accent2"/>
                          </a:solidFill>
                          <a:latin typeface="+mj-lt"/>
                        </a:rPr>
                        <a:t>480</a:t>
                      </a:r>
                    </a:p>
                  </a:txBody>
                  <a:tcPr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7544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Каждая последующая единица товара</a:t>
                      </a:r>
                    </a:p>
                  </a:txBody>
                  <a:tcPr marL="252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>
                          <a:solidFill>
                            <a:schemeClr val="accent2"/>
                          </a:solidFill>
                          <a:latin typeface="+mj-lt"/>
                        </a:rPr>
                        <a:t>60</a:t>
                      </a:r>
                    </a:p>
                  </a:txBody>
                  <a:tcPr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842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Выдача товаров со склада </a:t>
                      </a:r>
                      <a:r>
                        <a:rPr lang="ru-RU" sz="1000" b="1" dirty="0">
                          <a:solidFill>
                            <a:schemeClr val="accent2"/>
                          </a:solidFill>
                        </a:rPr>
                        <a:t>ОБРАТНО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Клиенту </a:t>
                      </a:r>
                    </a:p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тарифицируются по тарифу приемки за 1 единицу товара </a:t>
                      </a:r>
                    </a:p>
                  </a:txBody>
                  <a:tcPr marL="252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0" i="0" u="none" strike="noStrike" kern="1200" baseline="0" dirty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8849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Комплектация, подготовка к отгрузке,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сопроводительные документы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за всю забираемую партию</a:t>
                      </a:r>
                    </a:p>
                  </a:txBody>
                  <a:tcPr marL="252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baseline="0" dirty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5 000</a:t>
                      </a:r>
                      <a:endParaRPr lang="ru-RU" sz="1050" b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680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52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5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5263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услуги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52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5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598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Инвентаризация по требованию клиента</a:t>
                      </a:r>
                    </a:p>
                  </a:txBody>
                  <a:tcPr marL="252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50" b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2465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Единица Товар</a:t>
                      </a:r>
                    </a:p>
                  </a:txBody>
                  <a:tcPr marL="252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0" i="0" u="none" strike="noStrike" kern="1200" baseline="0" dirty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lang="ru-RU" sz="1050" b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310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Вложение печатной/рекламной продукции в заказ </a:t>
                      </a:r>
                      <a:r>
                        <a:rPr lang="ru-RU" sz="1000" dirty="0">
                          <a:solidFill>
                            <a:schemeClr val="accent2"/>
                          </a:solidFill>
                        </a:rPr>
                        <a:t>за 1 шт.</a:t>
                      </a:r>
                    </a:p>
                  </a:txBody>
                  <a:tcPr marL="252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0" i="0" u="none" strike="noStrike" kern="1200" baseline="0" dirty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  <a:endParaRPr lang="ru-RU" sz="1050" b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2844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Маркировка (нанесение штрих кода) при отсутствии на товаре при приемке</a:t>
                      </a:r>
                    </a:p>
                  </a:txBody>
                  <a:tcPr marL="252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0" i="0" u="none" strike="noStrike" kern="1200" baseline="0" dirty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  <a:endParaRPr lang="ru-RU" sz="1050" b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419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Обработка /разнесение наложенного платежа</a:t>
                      </a:r>
                    </a:p>
                  </a:txBody>
                  <a:tcPr marL="252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0" i="0" u="none" strike="noStrike" kern="1200" baseline="0" dirty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0,5%</a:t>
                      </a:r>
                      <a:endParaRPr lang="ru-RU" sz="1050" b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5538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Доупаковка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при приемке</a:t>
                      </a:r>
                    </a:p>
                  </a:txBody>
                  <a:tcPr marL="252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0" i="0" u="none" strike="noStrike" kern="1200" baseline="0" dirty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от</a:t>
                      </a:r>
                      <a:r>
                        <a:rPr lang="en-US" sz="1050" b="0" i="0" u="none" strike="noStrike" kern="1200" baseline="0" dirty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i="0" u="none" strike="noStrike" kern="1200" baseline="0" dirty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50 *</a:t>
                      </a:r>
                      <a:endParaRPr lang="ru-RU" sz="1050" b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741728"/>
                  </a:ext>
                </a:extLst>
              </a:tr>
            </a:tbl>
          </a:graphicData>
        </a:graphic>
      </p:graphicFrame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5421EA6-DC09-4442-846A-99E2CC6C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881" y="3312146"/>
            <a:ext cx="108000" cy="108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7BFE476-CC4E-4A93-ABDC-3DD0DDBC9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881" y="4038888"/>
            <a:ext cx="108000" cy="108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B1ADFE9-F321-45DD-A2BA-C329B9A80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881" y="4406069"/>
            <a:ext cx="108000" cy="108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0666A0B-9007-4FF7-8A22-2C5542B6F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881" y="4773250"/>
            <a:ext cx="108000" cy="10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A8B6EA3-9367-4968-9DA3-7235F0511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881" y="5140430"/>
            <a:ext cx="108000" cy="108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DED2F5B-1DBD-4980-B665-8BFD229CD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881" y="3671707"/>
            <a:ext cx="108000" cy="108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F67EC0-B4DF-4A37-82CA-7F96E26E6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881" y="957566"/>
            <a:ext cx="108000" cy="108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0E96D10-BD14-4E74-A7CE-A1999BADA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881" y="1615728"/>
            <a:ext cx="108000" cy="108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899DFB-66D8-4C17-95D4-B7DA7EE0F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881" y="2081969"/>
            <a:ext cx="108000" cy="108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DBFA0B2-AF3E-4A92-9791-D12050DF3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881" y="1309507"/>
            <a:ext cx="108000" cy="108000"/>
          </a:xfrm>
          <a:prstGeom prst="rect">
            <a:avLst/>
          </a:prstGeom>
        </p:spPr>
      </p:pic>
      <p:pic>
        <p:nvPicPr>
          <p:cNvPr id="18" name="Рисунок 17">
            <a:hlinkClick r:id="rId4"/>
            <a:extLst>
              <a:ext uri="{FF2B5EF4-FFF2-40B4-BE49-F238E27FC236}">
                <a16:creationId xmlns:a16="http://schemas.microsoft.com/office/drawing/2014/main" id="{F3D37D8C-FEEF-4591-BCCE-835FE7D68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881" y="6366910"/>
            <a:ext cx="252000" cy="252000"/>
          </a:xfrm>
          <a:prstGeom prst="rect">
            <a:avLst/>
          </a:prstGeom>
        </p:spPr>
      </p:pic>
      <p:sp>
        <p:nvSpPr>
          <p:cNvPr id="20" name="TextBox 19">
            <a:hlinkClick r:id="rId4"/>
            <a:extLst>
              <a:ext uri="{FF2B5EF4-FFF2-40B4-BE49-F238E27FC236}">
                <a16:creationId xmlns:a16="http://schemas.microsoft.com/office/drawing/2014/main" id="{D44763EB-3E18-4828-8C63-28127AE59C53}"/>
              </a:ext>
            </a:extLst>
          </p:cNvPr>
          <p:cNvSpPr txBox="1"/>
          <p:nvPr/>
        </p:nvSpPr>
        <p:spPr>
          <a:xfrm>
            <a:off x="738890" y="6360306"/>
            <a:ext cx="2861603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00" dirty="0"/>
              <a:t>www.facebook.com/reworker.kz</a:t>
            </a:r>
          </a:p>
        </p:txBody>
      </p:sp>
      <p:sp>
        <p:nvSpPr>
          <p:cNvPr id="24" name="TextBox 23">
            <a:hlinkClick r:id="rId7"/>
            <a:extLst>
              <a:ext uri="{FF2B5EF4-FFF2-40B4-BE49-F238E27FC236}">
                <a16:creationId xmlns:a16="http://schemas.microsoft.com/office/drawing/2014/main" id="{15D4DCD4-460C-4053-8F28-FD96AD610124}"/>
              </a:ext>
            </a:extLst>
          </p:cNvPr>
          <p:cNvSpPr txBox="1"/>
          <p:nvPr/>
        </p:nvSpPr>
        <p:spPr>
          <a:xfrm>
            <a:off x="738890" y="6727684"/>
            <a:ext cx="2861603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000" dirty="0"/>
              <a:t>@reworker.kz</a:t>
            </a:r>
            <a:endParaRPr lang="ru-RU" sz="1000" dirty="0"/>
          </a:p>
        </p:txBody>
      </p:sp>
      <p:sp>
        <p:nvSpPr>
          <p:cNvPr id="41" name="TextBox 40">
            <a:hlinkClick r:id="rId8"/>
            <a:extLst>
              <a:ext uri="{FF2B5EF4-FFF2-40B4-BE49-F238E27FC236}">
                <a16:creationId xmlns:a16="http://schemas.microsoft.com/office/drawing/2014/main" id="{977B22F3-59F1-4D08-9D58-C3E1966B65EC}"/>
              </a:ext>
            </a:extLst>
          </p:cNvPr>
          <p:cNvSpPr txBox="1"/>
          <p:nvPr/>
        </p:nvSpPr>
        <p:spPr>
          <a:xfrm>
            <a:off x="738890" y="7095062"/>
            <a:ext cx="2861603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000" dirty="0"/>
              <a:t>@reworkerKZ</a:t>
            </a:r>
          </a:p>
        </p:txBody>
      </p:sp>
      <p:sp>
        <p:nvSpPr>
          <p:cNvPr id="44" name="TextBox 43">
            <a:hlinkClick r:id="rId9"/>
            <a:extLst>
              <a:ext uri="{FF2B5EF4-FFF2-40B4-BE49-F238E27FC236}">
                <a16:creationId xmlns:a16="http://schemas.microsoft.com/office/drawing/2014/main" id="{ED4FB6CA-BD8D-42C9-872A-89D5682D8331}"/>
              </a:ext>
            </a:extLst>
          </p:cNvPr>
          <p:cNvSpPr txBox="1"/>
          <p:nvPr/>
        </p:nvSpPr>
        <p:spPr>
          <a:xfrm>
            <a:off x="738890" y="5992928"/>
            <a:ext cx="2861603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000" dirty="0"/>
              <a:t>sklad-khranenie.kz/kz</a:t>
            </a:r>
            <a:endParaRPr lang="ru-RU" sz="1000" dirty="0"/>
          </a:p>
        </p:txBody>
      </p:sp>
      <p:pic>
        <p:nvPicPr>
          <p:cNvPr id="45" name="Рисунок 44">
            <a:hlinkClick r:id="rId8"/>
            <a:extLst>
              <a:ext uri="{FF2B5EF4-FFF2-40B4-BE49-F238E27FC236}">
                <a16:creationId xmlns:a16="http://schemas.microsoft.com/office/drawing/2014/main" id="{0A9D4C9F-6ED1-41D6-8278-1F36EBBD46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881" y="7100307"/>
            <a:ext cx="252000" cy="252000"/>
          </a:xfrm>
          <a:prstGeom prst="ellipse">
            <a:avLst/>
          </a:prstGeom>
        </p:spPr>
      </p:pic>
      <p:pic>
        <p:nvPicPr>
          <p:cNvPr id="46" name="Рисунок 45">
            <a:hlinkClick r:id="rId7"/>
            <a:extLst>
              <a:ext uri="{FF2B5EF4-FFF2-40B4-BE49-F238E27FC236}">
                <a16:creationId xmlns:a16="http://schemas.microsoft.com/office/drawing/2014/main" id="{B3BF6089-E438-4814-A4A2-4252359BC4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881" y="6724793"/>
            <a:ext cx="252000" cy="252000"/>
          </a:xfrm>
          <a:prstGeom prst="ellipse">
            <a:avLst/>
          </a:prstGeom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8731888B-CE12-4D48-A28A-7F4B5E356E0C}"/>
              </a:ext>
            </a:extLst>
          </p:cNvPr>
          <p:cNvSpPr/>
          <p:nvPr/>
        </p:nvSpPr>
        <p:spPr>
          <a:xfrm>
            <a:off x="487881" y="5990213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hlinkClick r:id="rId9"/>
            <a:extLst>
              <a:ext uri="{FF2B5EF4-FFF2-40B4-BE49-F238E27FC236}">
                <a16:creationId xmlns:a16="http://schemas.microsoft.com/office/drawing/2014/main" id="{6486FDF0-A2D1-4EAF-95F3-47CEC4E789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4050" y="6036382"/>
            <a:ext cx="159663" cy="159663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BF926EB9-D6AA-4B06-B704-BE61F56B4BE3}"/>
              </a:ext>
            </a:extLst>
          </p:cNvPr>
          <p:cNvGrpSpPr/>
          <p:nvPr/>
        </p:nvGrpSpPr>
        <p:grpSpPr>
          <a:xfrm>
            <a:off x="432360" y="7907642"/>
            <a:ext cx="7088580" cy="2451218"/>
            <a:chOff x="432360" y="186036"/>
            <a:chExt cx="7088580" cy="2451218"/>
          </a:xfrm>
        </p:grpSpPr>
        <p:sp>
          <p:nvSpPr>
            <p:cNvPr id="51" name="Прямоугольник: скругленные углы 50">
              <a:hlinkClick r:id="rId9"/>
              <a:extLst>
                <a:ext uri="{FF2B5EF4-FFF2-40B4-BE49-F238E27FC236}">
                  <a16:creationId xmlns:a16="http://schemas.microsoft.com/office/drawing/2014/main" id="{90C317E7-D0BE-4624-AE2E-7A7A0AA288AB}"/>
                </a:ext>
              </a:extLst>
            </p:cNvPr>
            <p:cNvSpPr/>
            <p:nvPr/>
          </p:nvSpPr>
          <p:spPr>
            <a:xfrm>
              <a:off x="3877743" y="2408297"/>
              <a:ext cx="1852498" cy="22895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Заголовок 1">
              <a:extLst>
                <a:ext uri="{FF2B5EF4-FFF2-40B4-BE49-F238E27FC236}">
                  <a16:creationId xmlns:a16="http://schemas.microsoft.com/office/drawing/2014/main" id="{86EE1C62-8643-4DED-BE86-492310920E4E}"/>
                </a:ext>
              </a:extLst>
            </p:cNvPr>
            <p:cNvSpPr txBox="1">
              <a:spLocks/>
            </p:cNvSpPr>
            <p:nvPr/>
          </p:nvSpPr>
          <p:spPr>
            <a:xfrm>
              <a:off x="4066338" y="186036"/>
              <a:ext cx="3454602" cy="1101333"/>
            </a:xfrm>
            <a:prstGeom prst="rect">
              <a:avLst/>
            </a:prstGeom>
          </p:spPr>
          <p:txBody>
            <a:bodyPr vert="horz" lIns="98694" tIns="49347" rIns="98694" bIns="49347" rtlCol="0" anchor="t">
              <a:normAutofit/>
            </a:bodyPr>
            <a:lstStyle>
              <a:lvl1pPr algn="ctr" defTabSz="56698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72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ru-RU" sz="900" b="1" dirty="0">
                  <a:solidFill>
                    <a:schemeClr val="accent1"/>
                  </a:solidFill>
                  <a:effectLst/>
                  <a:latin typeface="+mn-lt"/>
                  <a:ea typeface="Times New Roman" panose="02020603050405020304" pitchFamily="18" charset="0"/>
                  <a:cs typeface="Tahoma" panose="020B0604030504040204" pitchFamily="34" charset="0"/>
                </a:rPr>
                <a:t>ТОО «РЕВОРКЕР.КЗ»</a:t>
              </a:r>
            </a:p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ru-RU" sz="900" b="1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Tahoma" panose="020B0604030504040204" pitchFamily="34" charset="0"/>
                </a:rPr>
                <a:t>БИН 170940015310</a:t>
              </a:r>
            </a:p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ru-RU" sz="900" b="1" u="sng" dirty="0">
                  <a:solidFill>
                    <a:schemeClr val="accent1"/>
                  </a:solidFill>
                  <a:effectLst/>
                  <a:latin typeface="+mn-lt"/>
                  <a:ea typeface="Times New Roman" panose="02020603050405020304" pitchFamily="18" charset="0"/>
                  <a:cs typeface="Tahoma" panose="020B0604030504040204" pitchFamily="34" charset="0"/>
                </a:rPr>
                <a:t>Юридический адрес:</a:t>
              </a:r>
            </a:p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9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Tahoma" panose="020B0604030504040204" pitchFamily="34" charset="0"/>
                </a:rPr>
                <a:t>Республика Казахстан, 010000, город Нур-Султан, ‘район Алматы, улица А 184, здание 5</a:t>
              </a:r>
            </a:p>
          </p:txBody>
        </p:sp>
        <p:pic>
          <p:nvPicPr>
            <p:cNvPr id="53" name="Рисунок 36">
              <a:extLst>
                <a:ext uri="{FF2B5EF4-FFF2-40B4-BE49-F238E27FC236}">
                  <a16:creationId xmlns:a16="http://schemas.microsoft.com/office/drawing/2014/main" id="{0349ECFF-CFB5-4F12-A1D0-2CD73EFAC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859743" y="635325"/>
              <a:ext cx="216000" cy="216000"/>
            </a:xfrm>
            <a:prstGeom prst="rect">
              <a:avLst/>
            </a:prstGeom>
          </p:spPr>
        </p:pic>
        <p:pic>
          <p:nvPicPr>
            <p:cNvPr id="54" name="Рисунок 36">
              <a:extLst>
                <a:ext uri="{FF2B5EF4-FFF2-40B4-BE49-F238E27FC236}">
                  <a16:creationId xmlns:a16="http://schemas.microsoft.com/office/drawing/2014/main" id="{7AF8BE36-7DAC-432B-BC80-EC3A5EC78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859743" y="1293420"/>
              <a:ext cx="216000" cy="216000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FC0249E-2018-43A5-B128-7C7DA33B6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35"/>
            <a:stretch/>
          </p:blipFill>
          <p:spPr>
            <a:xfrm>
              <a:off x="432360" y="202178"/>
              <a:ext cx="2095500" cy="1194487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D9472C94-509D-44A5-B99F-C9B2FF472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877743" y="1843924"/>
              <a:ext cx="216000" cy="216000"/>
            </a:xfrm>
            <a:prstGeom prst="rect">
              <a:avLst/>
            </a:prstGeom>
          </p:spPr>
        </p:pic>
        <p:sp>
          <p:nvSpPr>
            <p:cNvPr id="57" name="TextBox 56">
              <a:hlinkClick r:id="rId9"/>
              <a:extLst>
                <a:ext uri="{FF2B5EF4-FFF2-40B4-BE49-F238E27FC236}">
                  <a16:creationId xmlns:a16="http://schemas.microsoft.com/office/drawing/2014/main" id="{56AA7EDA-F792-45D7-B989-F97173BD9D67}"/>
                </a:ext>
              </a:extLst>
            </p:cNvPr>
            <p:cNvSpPr txBox="1"/>
            <p:nvPr/>
          </p:nvSpPr>
          <p:spPr>
            <a:xfrm>
              <a:off x="4075743" y="2384982"/>
              <a:ext cx="1589727" cy="24622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sklad-khranenie.kz/kz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58" name="Заголовок 1">
              <a:hlinkClick r:id="rId21"/>
              <a:extLst>
                <a:ext uri="{FF2B5EF4-FFF2-40B4-BE49-F238E27FC236}">
                  <a16:creationId xmlns:a16="http://schemas.microsoft.com/office/drawing/2014/main" id="{8C59F568-BA3D-4C38-A68C-64069E72CC91}"/>
                </a:ext>
              </a:extLst>
            </p:cNvPr>
            <p:cNvSpPr txBox="1">
              <a:spLocks/>
            </p:cNvSpPr>
            <p:nvPr/>
          </p:nvSpPr>
          <p:spPr>
            <a:xfrm>
              <a:off x="4066338" y="1287369"/>
              <a:ext cx="3454602" cy="495235"/>
            </a:xfrm>
            <a:prstGeom prst="rect">
              <a:avLst/>
            </a:prstGeom>
          </p:spPr>
          <p:txBody>
            <a:bodyPr vert="horz" lIns="98694" tIns="49347" rIns="98694" bIns="49347" rtlCol="0" anchor="t">
              <a:normAutofit/>
            </a:bodyPr>
            <a:lstStyle>
              <a:lvl1pPr algn="ctr" defTabSz="56698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72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ru-RU" sz="900" b="1" u="sng" dirty="0">
                  <a:solidFill>
                    <a:schemeClr val="accent1"/>
                  </a:solidFill>
                  <a:effectLst/>
                  <a:latin typeface="+mn-lt"/>
                  <a:ea typeface="Times New Roman" panose="02020603050405020304" pitchFamily="18" charset="0"/>
                  <a:cs typeface="Tahoma" panose="020B0604030504040204" pitchFamily="34" charset="0"/>
                </a:rPr>
                <a:t>Фактический адрес:</a:t>
              </a:r>
            </a:p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ru-RU" sz="9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Tahoma" panose="020B0604030504040204" pitchFamily="34" charset="0"/>
                </a:rPr>
                <a:t>Республика Казахстан, 010000, </a:t>
              </a:r>
              <a:r>
                <a:rPr lang="ru-RU" sz="900" dirty="0" err="1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Tahoma" panose="020B0604030504040204" pitchFamily="34" charset="0"/>
                </a:rPr>
                <a:t>Өндіріс</a:t>
              </a:r>
              <a:r>
                <a:rPr lang="ru-RU" sz="9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Tahoma" panose="020B0604030504040204" pitchFamily="34" charset="0"/>
                </a:rPr>
                <a:t>, 45, Нур-Султан</a:t>
              </a:r>
            </a:p>
          </p:txBody>
        </p:sp>
        <p:sp>
          <p:nvSpPr>
            <p:cNvPr id="59" name="Заголовок 1">
              <a:extLst>
                <a:ext uri="{FF2B5EF4-FFF2-40B4-BE49-F238E27FC236}">
                  <a16:creationId xmlns:a16="http://schemas.microsoft.com/office/drawing/2014/main" id="{9DD1CEFC-15D3-49C6-B36A-666E3A042829}"/>
                </a:ext>
              </a:extLst>
            </p:cNvPr>
            <p:cNvSpPr txBox="1">
              <a:spLocks/>
            </p:cNvSpPr>
            <p:nvPr/>
          </p:nvSpPr>
          <p:spPr>
            <a:xfrm>
              <a:off x="4066338" y="1826991"/>
              <a:ext cx="3454602" cy="492681"/>
            </a:xfrm>
            <a:prstGeom prst="rect">
              <a:avLst/>
            </a:prstGeom>
          </p:spPr>
          <p:txBody>
            <a:bodyPr vert="horz" lIns="98694" tIns="49347" rIns="98694" bIns="49347" rtlCol="0" anchor="t">
              <a:normAutofit/>
            </a:bodyPr>
            <a:lstStyle>
              <a:lvl1pPr algn="ctr" defTabSz="56698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72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ru-RU" sz="900" b="1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Tahoma" panose="020B0604030504040204" pitchFamily="34" charset="0"/>
                </a:rPr>
                <a:t>+7‒747‒504‒35‒05</a:t>
              </a:r>
            </a:p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ru-RU" sz="900" b="1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  <a:cs typeface="Tahoma" panose="020B0604030504040204" pitchFamily="34" charset="0"/>
                </a:rPr>
                <a:t>+7‒775‒575‒74‒99</a:t>
              </a:r>
              <a:endParaRPr lang="ru-RU" sz="900" b="1" dirty="0">
                <a:latin typeface="+mn-lt"/>
                <a:ea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AD35E617-D53B-4EDA-99B6-987AB36BD042}"/>
              </a:ext>
            </a:extLst>
          </p:cNvPr>
          <p:cNvSpPr/>
          <p:nvPr/>
        </p:nvSpPr>
        <p:spPr>
          <a:xfrm flipV="1">
            <a:off x="0" y="7605238"/>
            <a:ext cx="7559675" cy="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F208410C-3A2D-400E-9744-4E9B1F4DE813}"/>
              </a:ext>
            </a:extLst>
          </p:cNvPr>
          <p:cNvSpPr txBox="1">
            <a:spLocks/>
          </p:cNvSpPr>
          <p:nvPr/>
        </p:nvSpPr>
        <p:spPr>
          <a:xfrm>
            <a:off x="3851502" y="5375670"/>
            <a:ext cx="3454602" cy="398537"/>
          </a:xfrm>
          <a:prstGeom prst="rect">
            <a:avLst/>
          </a:prstGeom>
        </p:spPr>
        <p:txBody>
          <a:bodyPr vert="horz" lIns="98694" tIns="49347" rIns="98694" bIns="49347" rtlCol="0" anchor="t">
            <a:normAutofit/>
          </a:bodyPr>
          <a:lstStyle>
            <a:lvl1pPr algn="ctr" defTabSz="566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2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800" dirty="0"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*</a:t>
            </a:r>
            <a:r>
              <a:rPr lang="ru-RU" sz="800" dirty="0"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Рассчитывается индивидуально в зависимости от стоимости тары</a:t>
            </a:r>
          </a:p>
        </p:txBody>
      </p:sp>
    </p:spTree>
    <p:extLst>
      <p:ext uri="{BB962C8B-B14F-4D97-AF65-F5344CB8AC3E}">
        <p14:creationId xmlns:p14="http://schemas.microsoft.com/office/powerpoint/2010/main" val="14522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60">
      <a:dk1>
        <a:sysClr val="windowText" lastClr="000000"/>
      </a:dk1>
      <a:lt1>
        <a:srgbClr val="FFFFFF"/>
      </a:lt1>
      <a:dk2>
        <a:srgbClr val="262626"/>
      </a:dk2>
      <a:lt2>
        <a:srgbClr val="FFFFFF"/>
      </a:lt2>
      <a:accent1>
        <a:srgbClr val="013F89"/>
      </a:accent1>
      <a:accent2>
        <a:srgbClr val="0363CA"/>
      </a:accent2>
      <a:accent3>
        <a:srgbClr val="0586E2"/>
      </a:accent3>
      <a:accent4>
        <a:srgbClr val="64C2F5"/>
      </a:accent4>
      <a:accent5>
        <a:srgbClr val="3BD0FF"/>
      </a:accent5>
      <a:accent6>
        <a:srgbClr val="91E7FF"/>
      </a:accent6>
      <a:hlink>
        <a:srgbClr val="0095D1"/>
      </a:hlink>
      <a:folHlink>
        <a:srgbClr val="9EE3F5"/>
      </a:folHlink>
    </a:clrScheme>
    <a:fontScheme name="Другая 23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416</Words>
  <Application>Microsoft Office PowerPoint</Application>
  <PresentationFormat>Произвольный</PresentationFormat>
  <Paragraphs>110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Lato Light</vt:lpstr>
      <vt:lpstr>Montserrat ExtraBold</vt:lpstr>
      <vt:lpstr>Arial</vt:lpstr>
      <vt:lpstr>Lato</vt:lpstr>
      <vt:lpstr>Montserrat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MSI</cp:lastModifiedBy>
  <cp:revision>23</cp:revision>
  <dcterms:created xsi:type="dcterms:W3CDTF">2020-11-10T13:21:35Z</dcterms:created>
  <dcterms:modified xsi:type="dcterms:W3CDTF">2022-03-17T13:38:13Z</dcterms:modified>
</cp:coreProperties>
</file>